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5" r:id="rId3"/>
    <p:sldId id="261" r:id="rId4"/>
    <p:sldId id="268" r:id="rId5"/>
    <p:sldId id="267" r:id="rId6"/>
    <p:sldId id="260" r:id="rId7"/>
    <p:sldId id="270" r:id="rId8"/>
    <p:sldId id="273" r:id="rId9"/>
    <p:sldId id="274" r:id="rId10"/>
    <p:sldId id="275" r:id="rId11"/>
    <p:sldId id="276" r:id="rId12"/>
    <p:sldId id="277" r:id="rId13"/>
    <p:sldId id="27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38">
          <p15:clr>
            <a:srgbClr val="A4A3A4"/>
          </p15:clr>
        </p15:guide>
        <p15:guide id="3" pos="7242">
          <p15:clr>
            <a:srgbClr val="A4A3A4"/>
          </p15:clr>
        </p15:guide>
        <p15:guide id="4" orient="horz" pos="618">
          <p15:clr>
            <a:srgbClr val="A4A3A4"/>
          </p15:clr>
        </p15:guide>
        <p15:guide id="5" orient="horz" pos="3929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14" y="58"/>
      </p:cViewPr>
      <p:guideLst>
        <p:guide orient="horz" pos="2160"/>
        <p:guide pos="438"/>
        <p:guide pos="7242"/>
        <p:guide orient="horz" pos="618"/>
        <p:guide orient="horz" pos="392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8" d="100"/>
        <a:sy n="19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7DCF-C454-4DE1-BFB6-41213D3671BC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CF756-00CF-4010-8094-E426340148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77DCF-C454-4DE1-BFB6-41213D3671BC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CF756-00CF-4010-8094-E426340148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Vert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50593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393592" y="0"/>
            <a:ext cx="1505937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787185" y="0"/>
            <a:ext cx="150593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180778" y="0"/>
            <a:ext cx="1505937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74371" y="0"/>
            <a:ext cx="1505937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32337" y="2229941"/>
            <a:ext cx="88088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latin typeface="+mj-lt"/>
              </a:rPr>
              <a:t>2019</a:t>
            </a:r>
            <a:r>
              <a:rPr lang="en-US" altLang="zh-CN" sz="8000" b="1" dirty="0">
                <a:latin typeface="+mj-lt"/>
              </a:rPr>
              <a:t>1202</a:t>
            </a:r>
            <a:r>
              <a:rPr lang="en-US" sz="8000" b="1" dirty="0">
                <a:latin typeface="+mj-lt"/>
              </a:rPr>
              <a:t>-2019</a:t>
            </a:r>
            <a:r>
              <a:rPr lang="en-US" altLang="zh-CN" sz="8000" b="1" dirty="0">
                <a:latin typeface="+mj-lt"/>
              </a:rPr>
              <a:t>1206</a:t>
            </a:r>
            <a:endParaRPr lang="en-US" sz="8000" b="1" dirty="0">
              <a:latin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80307" y="3552110"/>
            <a:ext cx="4298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600" b="1" dirty="0">
                <a:gradFill>
                  <a:gsLst>
                    <a:gs pos="0">
                      <a:schemeClr val="accent3"/>
                    </a:gs>
                    <a:gs pos="100000">
                      <a:schemeClr val="tx2"/>
                    </a:gs>
                    <a:gs pos="70000">
                      <a:schemeClr val="accent2"/>
                    </a:gs>
                  </a:gsLst>
                  <a:lin ang="0" scaled="1"/>
                </a:gradFill>
                <a:latin typeface="Arial" panose="020B0604020202020204" pitchFamily="34" charset="0"/>
              </a:rPr>
              <a:t>WORK  REPOR</a:t>
            </a:r>
            <a:endParaRPr lang="en-US" altLang="zh-CN" sz="3600" b="1" i="0" dirty="0">
              <a:gradFill>
                <a:gsLst>
                  <a:gs pos="0">
                    <a:schemeClr val="accent3"/>
                  </a:gs>
                  <a:gs pos="100000">
                    <a:schemeClr val="tx2"/>
                  </a:gs>
                  <a:gs pos="70000">
                    <a:schemeClr val="accent2"/>
                  </a:gs>
                </a:gsLst>
                <a:lin ang="0" scaled="1"/>
              </a:gra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flipH="1">
            <a:off x="7067549" y="0"/>
            <a:ext cx="5124449" cy="850900"/>
            <a:chOff x="-1" y="0"/>
            <a:chExt cx="7080309" cy="6858000"/>
          </a:xfrm>
        </p:grpSpPr>
        <p:sp>
          <p:nvSpPr>
            <p:cNvPr id="2" name="矩形 1"/>
            <p:cNvSpPr/>
            <p:nvPr/>
          </p:nvSpPr>
          <p:spPr>
            <a:xfrm>
              <a:off x="-1" y="0"/>
              <a:ext cx="1505937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393592" y="0"/>
              <a:ext cx="1505937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787185" y="0"/>
              <a:ext cx="150593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180778" y="0"/>
              <a:ext cx="1505937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574371" y="0"/>
              <a:ext cx="1505937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69314" y="133063"/>
            <a:ext cx="4808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地址的意义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EEBB7F4-C3CC-42DB-9211-92190B1F2F96}"/>
              </a:ext>
            </a:extLst>
          </p:cNvPr>
          <p:cNvSpPr txBox="1"/>
          <p:nvPr/>
        </p:nvSpPr>
        <p:spPr>
          <a:xfrm>
            <a:off x="7162013" y="3244334"/>
            <a:ext cx="49355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地址、值、变量名</a:t>
            </a:r>
            <a:r>
              <a:rPr lang="en-US" altLang="zh-CN" dirty="0"/>
              <a:t>--------</a:t>
            </a:r>
            <a:r>
              <a:rPr lang="zh-CN" altLang="en-US" dirty="0"/>
              <a:t>变量的三要素</a:t>
            </a:r>
            <a:endParaRPr lang="en-US" altLang="zh-CN" dirty="0"/>
          </a:p>
          <a:p>
            <a:r>
              <a:rPr lang="zh-CN" altLang="en-US" dirty="0"/>
              <a:t>地址即指向变量的指针</a:t>
            </a:r>
            <a:endParaRPr lang="en-US" altLang="zh-CN" dirty="0"/>
          </a:p>
          <a:p>
            <a:r>
              <a:rPr lang="zh-CN" altLang="en-US" dirty="0"/>
              <a:t>相关运算符：</a:t>
            </a:r>
            <a:r>
              <a:rPr lang="en-US" altLang="zh-CN" dirty="0"/>
              <a:t>&amp;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字节</a:t>
            </a:r>
            <a:endParaRPr lang="en-US" altLang="zh-CN" dirty="0"/>
          </a:p>
          <a:p>
            <a:r>
              <a:rPr lang="zh-CN" altLang="en-US" dirty="0"/>
              <a:t>用*号进行地址访问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9101C6E-8D6A-4088-81F7-DCD367885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" y="1305030"/>
            <a:ext cx="7063004" cy="50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5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flipH="1">
            <a:off x="7067549" y="0"/>
            <a:ext cx="5124449" cy="850900"/>
            <a:chOff x="-1" y="0"/>
            <a:chExt cx="7080309" cy="6858000"/>
          </a:xfrm>
        </p:grpSpPr>
        <p:sp>
          <p:nvSpPr>
            <p:cNvPr id="2" name="矩形 1"/>
            <p:cNvSpPr/>
            <p:nvPr/>
          </p:nvSpPr>
          <p:spPr>
            <a:xfrm>
              <a:off x="-1" y="0"/>
              <a:ext cx="1505937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393592" y="0"/>
              <a:ext cx="1505937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787185" y="0"/>
              <a:ext cx="150593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180778" y="0"/>
              <a:ext cx="1505937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574371" y="0"/>
              <a:ext cx="1505937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69314" y="133063"/>
            <a:ext cx="4808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指针变量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EEBB7F4-C3CC-42DB-9211-92190B1F2F96}"/>
              </a:ext>
            </a:extLst>
          </p:cNvPr>
          <p:cNvSpPr txBox="1"/>
          <p:nvPr/>
        </p:nvSpPr>
        <p:spPr>
          <a:xfrm>
            <a:off x="7162013" y="3244334"/>
            <a:ext cx="4935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用于存放指针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/>
              <a:t>int </a:t>
            </a:r>
            <a:r>
              <a:rPr lang="zh-CN" altLang="en-US" dirty="0"/>
              <a:t>*来进行定义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EA3B0B-9385-4EA5-978D-0F5894F9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34" y="844242"/>
            <a:ext cx="6045001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4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flipH="1">
            <a:off x="7067549" y="0"/>
            <a:ext cx="5124449" cy="850900"/>
            <a:chOff x="-1" y="0"/>
            <a:chExt cx="7080309" cy="6858000"/>
          </a:xfrm>
        </p:grpSpPr>
        <p:sp>
          <p:nvSpPr>
            <p:cNvPr id="2" name="矩形 1"/>
            <p:cNvSpPr/>
            <p:nvPr/>
          </p:nvSpPr>
          <p:spPr>
            <a:xfrm>
              <a:off x="-1" y="0"/>
              <a:ext cx="1505937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393592" y="0"/>
              <a:ext cx="1505937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787185" y="0"/>
              <a:ext cx="150593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180778" y="0"/>
              <a:ext cx="1505937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574371" y="0"/>
              <a:ext cx="1505937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69314" y="133063"/>
            <a:ext cx="4808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指针变量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EEBB7F4-C3CC-42DB-9211-92190B1F2F96}"/>
              </a:ext>
            </a:extLst>
          </p:cNvPr>
          <p:cNvSpPr txBox="1"/>
          <p:nvPr/>
        </p:nvSpPr>
        <p:spPr>
          <a:xfrm>
            <a:off x="7162013" y="3244334"/>
            <a:ext cx="4935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*</a:t>
            </a:r>
            <a:r>
              <a:rPr lang="en-US" altLang="zh-CN" dirty="0"/>
              <a:t>pointer</a:t>
            </a:r>
            <a:r>
              <a:rPr lang="zh-CN" altLang="en-US" dirty="0"/>
              <a:t>作为变量</a:t>
            </a:r>
            <a:r>
              <a:rPr lang="en-US" altLang="zh-CN" dirty="0"/>
              <a:t>c</a:t>
            </a:r>
            <a:r>
              <a:rPr lang="zh-CN" altLang="en-US" dirty="0"/>
              <a:t>使用</a:t>
            </a:r>
            <a:endParaRPr lang="en-US" altLang="zh-CN" dirty="0"/>
          </a:p>
          <a:p>
            <a:r>
              <a:rPr lang="zh-CN" altLang="en-US" dirty="0"/>
              <a:t>指向变量而不是内容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51CE4F3-47D9-4173-BB51-64325CDA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8" y="1278384"/>
            <a:ext cx="5623812" cy="505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3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flipH="1">
            <a:off x="7067549" y="0"/>
            <a:ext cx="5124449" cy="850900"/>
            <a:chOff x="-1" y="0"/>
            <a:chExt cx="7080309" cy="6858000"/>
          </a:xfrm>
        </p:grpSpPr>
        <p:sp>
          <p:nvSpPr>
            <p:cNvPr id="2" name="矩形 1"/>
            <p:cNvSpPr/>
            <p:nvPr/>
          </p:nvSpPr>
          <p:spPr>
            <a:xfrm>
              <a:off x="-1" y="0"/>
              <a:ext cx="1505937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393592" y="0"/>
              <a:ext cx="1505937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787185" y="0"/>
              <a:ext cx="150593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180778" y="0"/>
              <a:ext cx="1505937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574371" y="0"/>
              <a:ext cx="1505937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69314" y="133063"/>
            <a:ext cx="4808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示例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4A11CF42-E874-409A-AF20-069C8CAF7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56" y="1273086"/>
            <a:ext cx="6817557" cy="50753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00705F-058D-4217-9FEB-795D73366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177" y="1474287"/>
            <a:ext cx="2351083" cy="28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6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flipH="1">
            <a:off x="7067549" y="0"/>
            <a:ext cx="5124449" cy="850900"/>
            <a:chOff x="-1" y="0"/>
            <a:chExt cx="7080309" cy="6858000"/>
          </a:xfrm>
        </p:grpSpPr>
        <p:sp>
          <p:nvSpPr>
            <p:cNvPr id="2" name="矩形 1"/>
            <p:cNvSpPr/>
            <p:nvPr/>
          </p:nvSpPr>
          <p:spPr>
            <a:xfrm>
              <a:off x="-1" y="0"/>
              <a:ext cx="1505937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393592" y="0"/>
              <a:ext cx="1505937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787185" y="0"/>
              <a:ext cx="150593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180778" y="0"/>
              <a:ext cx="1505937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574371" y="0"/>
              <a:ext cx="1505937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95325" y="171163"/>
            <a:ext cx="351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知识点函数概念</a:t>
            </a:r>
            <a:endParaRPr lang="zh-CN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2777CDA1-40F0-490A-897D-55B3BC0F9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6" y="850900"/>
            <a:ext cx="6822391" cy="584825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E734C46-D185-43A4-B93C-0727A34B45F5}"/>
              </a:ext>
            </a:extLst>
          </p:cNvPr>
          <p:cNvSpPr txBox="1"/>
          <p:nvPr/>
        </p:nvSpPr>
        <p:spPr>
          <a:xfrm>
            <a:off x="7264866" y="1895912"/>
            <a:ext cx="3918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和数学函数一样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flipH="1">
            <a:off x="7067549" y="0"/>
            <a:ext cx="5124449" cy="850900"/>
            <a:chOff x="-1" y="0"/>
            <a:chExt cx="7080309" cy="6858000"/>
          </a:xfrm>
        </p:grpSpPr>
        <p:sp>
          <p:nvSpPr>
            <p:cNvPr id="2" name="矩形 1"/>
            <p:cNvSpPr/>
            <p:nvPr/>
          </p:nvSpPr>
          <p:spPr>
            <a:xfrm>
              <a:off x="-1" y="0"/>
              <a:ext cx="1505937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393592" y="0"/>
              <a:ext cx="1505937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787185" y="0"/>
              <a:ext cx="150593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180778" y="0"/>
              <a:ext cx="1505937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574371" y="0"/>
              <a:ext cx="1505937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38835" y="267048"/>
            <a:ext cx="4339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定义函数及函数类型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9FB1C275-E20A-4D88-B86F-1E283009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6762691" cy="535042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58627A3-D6FB-4CA1-B3BB-125CA67E2F69}"/>
              </a:ext>
            </a:extLst>
          </p:cNvPr>
          <p:cNvSpPr txBox="1"/>
          <p:nvPr/>
        </p:nvSpPr>
        <p:spPr>
          <a:xfrm>
            <a:off x="7660528" y="1693409"/>
            <a:ext cx="3807222" cy="121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 double char void</a:t>
            </a:r>
          </a:p>
          <a:p>
            <a:r>
              <a:rPr lang="zh-CN" altLang="en-US" dirty="0"/>
              <a:t>函数类型与</a:t>
            </a:r>
            <a:r>
              <a:rPr lang="en-US" altLang="zh-CN" dirty="0"/>
              <a:t>return</a:t>
            </a:r>
            <a:r>
              <a:rPr lang="zh-CN" altLang="en-US" dirty="0"/>
              <a:t>相对应</a:t>
            </a:r>
            <a:endParaRPr lang="en-US" altLang="zh-CN" dirty="0"/>
          </a:p>
          <a:p>
            <a:r>
              <a:rPr lang="en-US" altLang="zh-CN" dirty="0"/>
              <a:t>Void</a:t>
            </a:r>
            <a:r>
              <a:rPr lang="zh-CN" altLang="en-US" dirty="0"/>
              <a:t>可以没有返回值</a:t>
            </a:r>
            <a:endParaRPr lang="en-US" altLang="zh-CN" dirty="0"/>
          </a:p>
          <a:p>
            <a:r>
              <a:rPr lang="zh-CN" altLang="en-US" dirty="0"/>
              <a:t>即函数的类型指函数返回值的类型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flipH="1">
            <a:off x="7067549" y="0"/>
            <a:ext cx="5124449" cy="850900"/>
            <a:chOff x="-1" y="0"/>
            <a:chExt cx="7080309" cy="6858000"/>
          </a:xfrm>
        </p:grpSpPr>
        <p:sp>
          <p:nvSpPr>
            <p:cNvPr id="2" name="矩形 1"/>
            <p:cNvSpPr/>
            <p:nvPr/>
          </p:nvSpPr>
          <p:spPr>
            <a:xfrm>
              <a:off x="-1" y="0"/>
              <a:ext cx="1505937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393592" y="0"/>
              <a:ext cx="1505937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787185" y="0"/>
              <a:ext cx="150593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180778" y="0"/>
              <a:ext cx="1505937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574371" y="0"/>
              <a:ext cx="1505937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38835" y="267048"/>
            <a:ext cx="3640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函数定义规则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F9A869C9-9621-4041-86FD-0DBA7A1DC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8" y="1310770"/>
            <a:ext cx="6805250" cy="507536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412611B-ED90-4788-80A3-45914A2E7E92}"/>
              </a:ext>
            </a:extLst>
          </p:cNvPr>
          <p:cNvSpPr txBox="1"/>
          <p:nvPr/>
        </p:nvSpPr>
        <p:spPr>
          <a:xfrm>
            <a:off x="7306811" y="2966467"/>
            <a:ext cx="4160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函数定义若不在</a:t>
            </a:r>
            <a:r>
              <a:rPr lang="en-US" altLang="zh-CN" dirty="0"/>
              <a:t>main</a:t>
            </a:r>
            <a:r>
              <a:rPr lang="zh-CN" altLang="en-US" dirty="0"/>
              <a:t>函数前就书写的话，需要在</a:t>
            </a:r>
            <a:r>
              <a:rPr lang="en-US" altLang="zh-CN" dirty="0"/>
              <a:t>main</a:t>
            </a:r>
            <a:r>
              <a:rPr lang="zh-CN" altLang="en-US" dirty="0"/>
              <a:t>函数前面进行函数声明</a:t>
            </a:r>
          </a:p>
        </p:txBody>
      </p:sp>
    </p:spTree>
    <p:extLst>
      <p:ext uri="{BB962C8B-B14F-4D97-AF65-F5344CB8AC3E}">
        <p14:creationId xmlns:p14="http://schemas.microsoft.com/office/powerpoint/2010/main" val="222522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flipH="1">
            <a:off x="7067549" y="0"/>
            <a:ext cx="5124449" cy="850900"/>
            <a:chOff x="-1" y="0"/>
            <a:chExt cx="7080309" cy="6858000"/>
          </a:xfrm>
        </p:grpSpPr>
        <p:sp>
          <p:nvSpPr>
            <p:cNvPr id="2" name="矩形 1"/>
            <p:cNvSpPr/>
            <p:nvPr/>
          </p:nvSpPr>
          <p:spPr>
            <a:xfrm>
              <a:off x="-1" y="0"/>
              <a:ext cx="1505937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393592" y="0"/>
              <a:ext cx="1505937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787185" y="0"/>
              <a:ext cx="150593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180778" y="0"/>
              <a:ext cx="1505937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574371" y="0"/>
              <a:ext cx="1505937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95325" y="171163"/>
            <a:ext cx="3108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函数细节概念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E177D081-C35F-4FD2-8BEB-D961F1AE8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448" y="866053"/>
            <a:ext cx="7839002" cy="5820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flipH="1">
            <a:off x="7067549" y="0"/>
            <a:ext cx="5124449" cy="850900"/>
            <a:chOff x="-1" y="0"/>
            <a:chExt cx="7080309" cy="6858000"/>
          </a:xfrm>
        </p:grpSpPr>
        <p:sp>
          <p:nvSpPr>
            <p:cNvPr id="2" name="矩形 1"/>
            <p:cNvSpPr/>
            <p:nvPr/>
          </p:nvSpPr>
          <p:spPr>
            <a:xfrm>
              <a:off x="-1" y="0"/>
              <a:ext cx="1505937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393592" y="0"/>
              <a:ext cx="1505937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787185" y="0"/>
              <a:ext cx="150593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180778" y="0"/>
              <a:ext cx="1505937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574371" y="0"/>
              <a:ext cx="1505937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95325" y="171163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函数执行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0C01F25B-2539-4FC9-B68C-5E3A2D96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51" y="1025281"/>
            <a:ext cx="5787977" cy="480743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4A0FCF8-0F1C-49E6-8378-9E5095239429}"/>
              </a:ext>
            </a:extLst>
          </p:cNvPr>
          <p:cNvSpPr txBox="1"/>
          <p:nvPr/>
        </p:nvSpPr>
        <p:spPr>
          <a:xfrm>
            <a:off x="6954473" y="2978092"/>
            <a:ext cx="4773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main</a:t>
            </a:r>
            <a:r>
              <a:rPr lang="zh-CN" altLang="en-US" dirty="0"/>
              <a:t>中执行的时候，依次执行到</a:t>
            </a:r>
            <a:r>
              <a:rPr lang="en-US" altLang="zh-CN" dirty="0"/>
              <a:t>max</a:t>
            </a:r>
            <a:r>
              <a:rPr lang="zh-CN" altLang="en-US" dirty="0"/>
              <a:t>函数时，会停下来执行</a:t>
            </a:r>
            <a:r>
              <a:rPr lang="en-US" altLang="zh-CN" dirty="0"/>
              <a:t>max</a:t>
            </a:r>
            <a:r>
              <a:rPr lang="zh-CN" altLang="en-US" dirty="0"/>
              <a:t>，并讲输入的</a:t>
            </a:r>
            <a:r>
              <a:rPr lang="en-US" altLang="zh-CN" dirty="0"/>
              <a:t>m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值一同带入进行计算，用</a:t>
            </a:r>
            <a:r>
              <a:rPr lang="en-US" altLang="zh-CN" dirty="0"/>
              <a:t>return</a:t>
            </a:r>
            <a:r>
              <a:rPr lang="zh-CN" altLang="en-US" dirty="0"/>
              <a:t>进行返回值，返回后继续运行函数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flipH="1">
            <a:off x="7067549" y="0"/>
            <a:ext cx="5124449" cy="850900"/>
            <a:chOff x="-1" y="0"/>
            <a:chExt cx="7080309" cy="6858000"/>
          </a:xfrm>
        </p:grpSpPr>
        <p:sp>
          <p:nvSpPr>
            <p:cNvPr id="2" name="矩形 1"/>
            <p:cNvSpPr/>
            <p:nvPr/>
          </p:nvSpPr>
          <p:spPr>
            <a:xfrm>
              <a:off x="-1" y="0"/>
              <a:ext cx="1505937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393592" y="0"/>
              <a:ext cx="1505937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787185" y="0"/>
              <a:ext cx="150593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180778" y="0"/>
              <a:ext cx="1505937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574371" y="0"/>
              <a:ext cx="1505937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95325" y="171163"/>
            <a:ext cx="3929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函数运行原理过程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1735D2EA-6BF9-4681-81AE-2F37B0344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78" y="1212554"/>
            <a:ext cx="6149731" cy="461910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EEBB7F4-C3CC-42DB-9211-92190B1F2F96}"/>
              </a:ext>
            </a:extLst>
          </p:cNvPr>
          <p:cNvSpPr txBox="1"/>
          <p:nvPr/>
        </p:nvSpPr>
        <p:spPr>
          <a:xfrm>
            <a:off x="7162013" y="3244334"/>
            <a:ext cx="493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参数是进行复制然后调用的</a:t>
            </a:r>
          </a:p>
        </p:txBody>
      </p:sp>
    </p:spTree>
    <p:extLst>
      <p:ext uri="{BB962C8B-B14F-4D97-AF65-F5344CB8AC3E}">
        <p14:creationId xmlns:p14="http://schemas.microsoft.com/office/powerpoint/2010/main" val="424259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flipH="1">
            <a:off x="7067549" y="0"/>
            <a:ext cx="5124449" cy="850900"/>
            <a:chOff x="-1" y="0"/>
            <a:chExt cx="7080309" cy="6858000"/>
          </a:xfrm>
        </p:grpSpPr>
        <p:sp>
          <p:nvSpPr>
            <p:cNvPr id="2" name="矩形 1"/>
            <p:cNvSpPr/>
            <p:nvPr/>
          </p:nvSpPr>
          <p:spPr>
            <a:xfrm>
              <a:off x="-1" y="0"/>
              <a:ext cx="1505937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393592" y="0"/>
              <a:ext cx="1505937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787185" y="0"/>
              <a:ext cx="150593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180778" y="0"/>
              <a:ext cx="1505937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574371" y="0"/>
              <a:ext cx="1505937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69314" y="133063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例题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EEBB7F4-C3CC-42DB-9211-92190B1F2F96}"/>
              </a:ext>
            </a:extLst>
          </p:cNvPr>
          <p:cNvSpPr txBox="1"/>
          <p:nvPr/>
        </p:nvSpPr>
        <p:spPr>
          <a:xfrm>
            <a:off x="7162013" y="3244334"/>
            <a:ext cx="4935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</a:t>
            </a:r>
            <a:r>
              <a:rPr lang="en-US" altLang="zh-CN" dirty="0"/>
              <a:t>change</a:t>
            </a:r>
            <a:r>
              <a:rPr lang="zh-CN" altLang="en-US" dirty="0"/>
              <a:t>并没有返回值，并且</a:t>
            </a:r>
            <a:r>
              <a:rPr lang="en-US" altLang="zh-CN" dirty="0"/>
              <a:t>change</a:t>
            </a:r>
            <a:r>
              <a:rPr lang="zh-CN" altLang="en-US" dirty="0"/>
              <a:t>函数中的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是复制出来的，并不会对原函数产生影响，所以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的值不变，依旧是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C036D89-C591-404D-9C25-6C2685E2D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6" y="937241"/>
            <a:ext cx="6919560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5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flipH="1">
            <a:off x="7067549" y="0"/>
            <a:ext cx="5124449" cy="850900"/>
            <a:chOff x="-1" y="0"/>
            <a:chExt cx="7080309" cy="6858000"/>
          </a:xfrm>
        </p:grpSpPr>
        <p:sp>
          <p:nvSpPr>
            <p:cNvPr id="2" name="矩形 1"/>
            <p:cNvSpPr/>
            <p:nvPr/>
          </p:nvSpPr>
          <p:spPr>
            <a:xfrm>
              <a:off x="-1" y="0"/>
              <a:ext cx="1505937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393592" y="0"/>
              <a:ext cx="1505937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787185" y="0"/>
              <a:ext cx="150593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180778" y="0"/>
              <a:ext cx="1505937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574371" y="0"/>
              <a:ext cx="1505937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69314" y="133063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指针概念信息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EEBB7F4-C3CC-42DB-9211-92190B1F2F96}"/>
              </a:ext>
            </a:extLst>
          </p:cNvPr>
          <p:cNvSpPr txBox="1"/>
          <p:nvPr/>
        </p:nvSpPr>
        <p:spPr>
          <a:xfrm>
            <a:off x="957217" y="1391082"/>
            <a:ext cx="6110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指针是变量的地址</a:t>
            </a:r>
            <a:endParaRPr lang="en-US" altLang="zh-CN" dirty="0"/>
          </a:p>
          <a:p>
            <a:r>
              <a:rPr lang="zh-CN" altLang="en-US" dirty="0"/>
              <a:t>如</a:t>
            </a:r>
            <a:r>
              <a:rPr lang="en-US" altLang="zh-CN" dirty="0"/>
              <a:t>p=&amp;a;</a:t>
            </a:r>
          </a:p>
          <a:p>
            <a:r>
              <a:rPr lang="zh-CN" altLang="en-US" dirty="0"/>
              <a:t>即</a:t>
            </a:r>
            <a:r>
              <a:rPr lang="en-US" altLang="zh-CN" dirty="0"/>
              <a:t>p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的指针变量</a:t>
            </a:r>
            <a:endParaRPr lang="en-US" altLang="zh-CN" dirty="0"/>
          </a:p>
          <a:p>
            <a:r>
              <a:rPr lang="zh-CN" altLang="en-US" dirty="0"/>
              <a:t>可以理解为</a:t>
            </a:r>
            <a:r>
              <a:rPr lang="en-US" altLang="zh-CN" dirty="0"/>
              <a:t>p</a:t>
            </a:r>
            <a:r>
              <a:rPr lang="zh-CN" altLang="en-US" dirty="0"/>
              <a:t>指向</a:t>
            </a:r>
            <a:r>
              <a:rPr lang="en-US" altLang="zh-CN" dirty="0"/>
              <a:t>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76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主题​​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定义 1">
      <a:majorFont>
        <a:latin typeface="思源黑体 CN Bold"/>
        <a:ea typeface="思源黑体 CN Bold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244</Words>
  <Application>Microsoft Office PowerPoint</Application>
  <PresentationFormat>宽屏</PresentationFormat>
  <Paragraphs>41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思源黑体 CN Bold</vt:lpstr>
      <vt:lpstr>思源黑体 CN Normal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稻壳儿</Manager>
  <Company>稻壳儿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教育PPT</dc:title>
  <dc:subject>PPT模板</dc:subject>
  <dc:creator>阿唐小姐</dc:creator>
  <cp:lastModifiedBy>倪 敏立</cp:lastModifiedBy>
  <cp:revision>46</cp:revision>
  <dcterms:created xsi:type="dcterms:W3CDTF">2019-09-05T07:12:00Z</dcterms:created>
  <dcterms:modified xsi:type="dcterms:W3CDTF">2019-12-08T09:14:18Z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